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004050" cy="92964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6248663361525"/>
          <c:y val="3.9059026940942862E-2"/>
          <c:w val="0.79865025760668817"/>
          <c:h val="0.76183443781562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Mapa'!$P$1130</c:f>
              <c:strCache>
                <c:ptCount val="1"/>
                <c:pt idx="0">
                  <c:v>No. Munipios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A-4658-AB03-A51B5C59A1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A-4658-AB03-A51B5C59A1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2A-4658-AB03-A51B5C59A166}"/>
              </c:ext>
            </c:extLst>
          </c:dPt>
          <c:dLbls>
            <c:dLbl>
              <c:idx val="0"/>
              <c:layout>
                <c:manualLayout>
                  <c:x val="3.9506172839506174E-3"/>
                  <c:y val="-0.21660005849068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A-4658-AB03-A51B5C59A166}"/>
                </c:ext>
              </c:extLst>
            </c:dLbl>
            <c:dLbl>
              <c:idx val="1"/>
              <c:layout>
                <c:manualLayout>
                  <c:x val="-1.9753086419753087E-3"/>
                  <c:y val="-0.19174431407371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2A-4658-AB03-A51B5C59A166}"/>
                </c:ext>
              </c:extLst>
            </c:dLbl>
            <c:dLbl>
              <c:idx val="2"/>
              <c:layout>
                <c:manualLayout>
                  <c:x val="5.9259259259257808E-3"/>
                  <c:y val="-2.130492378596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2A-4658-AB03-A51B5C59A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Mapa'!$O$1131:$O$1133</c:f>
              <c:strCache>
                <c:ptCount val="3"/>
                <c:pt idx="0">
                  <c:v>Alto</c:v>
                </c:pt>
                <c:pt idx="1">
                  <c:v>Bajo</c:v>
                </c:pt>
                <c:pt idx="2">
                  <c:v>Medio</c:v>
                </c:pt>
              </c:strCache>
            </c:strRef>
          </c:cat>
          <c:val>
            <c:numRef>
              <c:f>'Base Mapa'!$P$1131:$P$1133</c:f>
              <c:numCache>
                <c:formatCode>General</c:formatCode>
                <c:ptCount val="3"/>
                <c:pt idx="0">
                  <c:v>262</c:v>
                </c:pt>
                <c:pt idx="1">
                  <c:v>28</c:v>
                </c:pt>
                <c:pt idx="2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2A-4658-AB03-A51B5C59A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3"/>
        <c:axId val="14383568"/>
        <c:axId val="14381608"/>
      </c:barChart>
      <c:lineChart>
        <c:grouping val="standard"/>
        <c:varyColors val="0"/>
        <c:ser>
          <c:idx val="1"/>
          <c:order val="1"/>
          <c:tx>
            <c:strRef>
              <c:f>'Base Mapa'!$Q$1130</c:f>
              <c:strCache>
                <c:ptCount val="1"/>
                <c:pt idx="0">
                  <c:v>% en Riesgo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246913580246915"/>
                  <c:y val="-8.52196951438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2A-4658-AB03-A51B5C59A166}"/>
                </c:ext>
              </c:extLst>
            </c:dLbl>
            <c:dLbl>
              <c:idx val="1"/>
              <c:layout>
                <c:manualLayout>
                  <c:x val="-0.11456790123456791"/>
                  <c:y val="-0.20239677596670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2A-4658-AB03-A51B5C59A166}"/>
                </c:ext>
              </c:extLst>
            </c:dLbl>
            <c:dLbl>
              <c:idx val="2"/>
              <c:layout>
                <c:manualLayout>
                  <c:x val="-0.15407407407407414"/>
                  <c:y val="3.23004452784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2A-4658-AB03-A51B5C59A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Mapa'!$O$1131:$O$1133</c:f>
              <c:strCache>
                <c:ptCount val="3"/>
                <c:pt idx="0">
                  <c:v>Alto</c:v>
                </c:pt>
                <c:pt idx="1">
                  <c:v>Bajo</c:v>
                </c:pt>
                <c:pt idx="2">
                  <c:v>Medio</c:v>
                </c:pt>
              </c:strCache>
            </c:strRef>
          </c:cat>
          <c:val>
            <c:numRef>
              <c:f>'Base Mapa'!$Q$1131:$Q$1133</c:f>
              <c:numCache>
                <c:formatCode>0%</c:formatCode>
                <c:ptCount val="3"/>
                <c:pt idx="0">
                  <c:v>0.23796548592188918</c:v>
                </c:pt>
                <c:pt idx="1">
                  <c:v>2.5431425976385105E-2</c:v>
                </c:pt>
                <c:pt idx="2">
                  <c:v>0.73699999999999999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672A-4658-AB03-A51B5C59A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6512"/>
        <c:axId val="14383960"/>
      </c:lineChart>
      <c:catAx>
        <c:axId val="1438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81608"/>
        <c:crosses val="autoZero"/>
        <c:auto val="1"/>
        <c:lblAlgn val="ctr"/>
        <c:lblOffset val="100"/>
        <c:noMultiLvlLbl val="0"/>
      </c:catAx>
      <c:valAx>
        <c:axId val="14381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No. Municipios</a:t>
                </a:r>
              </a:p>
            </c:rich>
          </c:tx>
          <c:layout>
            <c:manualLayout>
              <c:xMode val="edge"/>
              <c:yMode val="edge"/>
              <c:x val="1.8108034330032781E-3"/>
              <c:y val="0.31924811751895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83568"/>
        <c:crosses val="autoZero"/>
        <c:crossBetween val="between"/>
      </c:valAx>
      <c:valAx>
        <c:axId val="1438396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76512"/>
        <c:crosses val="max"/>
        <c:crossBetween val="between"/>
      </c:valAx>
      <c:catAx>
        <c:axId val="14376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83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13885486536404"/>
          <c:y val="0.91004121747853695"/>
          <c:w val="0.63908015942451635"/>
          <c:h val="8.9958782521462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1A09C-6C3C-4A17-8A7C-DC2BE6C0AFCB}" type="doc">
      <dgm:prSet loTypeId="urn:microsoft.com/office/officeart/2005/8/layout/cycle7" loCatId="cycle" qsTypeId="urn:microsoft.com/office/officeart/2005/8/quickstyle/simple5" qsCatId="simple" csTypeId="urn:microsoft.com/office/officeart/2005/8/colors/accent1_4" csCatId="accent1" phldr="1"/>
      <dgm:spPr/>
    </dgm:pt>
    <dgm:pt modelId="{F8723E94-73CB-4BA8-98BD-765E30AACF6F}">
      <dgm:prSet phldrT="[Texto]" custT="1"/>
      <dgm:spPr/>
      <dgm:t>
        <a:bodyPr/>
        <a:lstStyle/>
        <a:p>
          <a:r>
            <a:rPr lang="es-CO" sz="1200" dirty="0"/>
            <a:t>Cédulas Registradas</a:t>
          </a:r>
        </a:p>
        <a:p>
          <a:r>
            <a:rPr lang="es-CO" sz="1200" dirty="0"/>
            <a:t>Vs Bases del</a:t>
          </a:r>
        </a:p>
        <a:p>
          <a:r>
            <a:rPr lang="es-CO" sz="1200" dirty="0"/>
            <a:t>SISBEN</a:t>
          </a:r>
        </a:p>
        <a:p>
          <a:r>
            <a:rPr lang="es-CO" sz="1200" dirty="0"/>
            <a:t>BDUA</a:t>
          </a:r>
        </a:p>
        <a:p>
          <a:r>
            <a:rPr lang="es-CO" sz="1200" dirty="0"/>
            <a:t>ANSPE</a:t>
          </a:r>
        </a:p>
      </dgm:t>
    </dgm:pt>
    <dgm:pt modelId="{74794BF1-A1DA-48A7-928E-CEB5F8ACCF77}" type="parTrans" cxnId="{2B266FFC-8667-4375-B9BA-9A735970CD2E}">
      <dgm:prSet/>
      <dgm:spPr/>
      <dgm:t>
        <a:bodyPr/>
        <a:lstStyle/>
        <a:p>
          <a:endParaRPr lang="es-CO" sz="2800"/>
        </a:p>
      </dgm:t>
    </dgm:pt>
    <dgm:pt modelId="{74960898-4192-464B-A86D-300B9F6A994F}" type="sibTrans" cxnId="{2B266FFC-8667-4375-B9BA-9A735970CD2E}">
      <dgm:prSet custT="1"/>
      <dgm:spPr/>
      <dgm:t>
        <a:bodyPr/>
        <a:lstStyle/>
        <a:p>
          <a:endParaRPr lang="es-CO" sz="1050"/>
        </a:p>
      </dgm:t>
    </dgm:pt>
    <dgm:pt modelId="{5CB0FED2-BC11-404B-A3AD-A3C8DD70AF2B}">
      <dgm:prSet phldrT="[Texto]" custT="1"/>
      <dgm:spPr/>
      <dgm:t>
        <a:bodyPr/>
        <a:lstStyle/>
        <a:p>
          <a:r>
            <a:rPr lang="es-CO" sz="1200" dirty="0"/>
            <a:t>Censo Electoral vs. Proyección Poblacional</a:t>
          </a:r>
        </a:p>
      </dgm:t>
    </dgm:pt>
    <dgm:pt modelId="{FBA81C11-C908-46CD-A92B-9063E73813CA}" type="parTrans" cxnId="{533F1655-DE14-435A-931B-BE7AAF235872}">
      <dgm:prSet/>
      <dgm:spPr/>
      <dgm:t>
        <a:bodyPr/>
        <a:lstStyle/>
        <a:p>
          <a:endParaRPr lang="es-CO" sz="2800"/>
        </a:p>
      </dgm:t>
    </dgm:pt>
    <dgm:pt modelId="{3E0D5232-17A2-4B8D-899C-3735B49A6C9A}" type="sibTrans" cxnId="{533F1655-DE14-435A-931B-BE7AAF235872}">
      <dgm:prSet custT="1"/>
      <dgm:spPr/>
      <dgm:t>
        <a:bodyPr/>
        <a:lstStyle/>
        <a:p>
          <a:endParaRPr lang="es-CO" sz="1050"/>
        </a:p>
      </dgm:t>
    </dgm:pt>
    <dgm:pt modelId="{F101B106-8883-46DF-A33D-3B5276790B81}">
      <dgm:prSet phldrT="[Texto]" custT="1"/>
      <dgm:spPr/>
      <dgm:t>
        <a:bodyPr/>
        <a:lstStyle/>
        <a:p>
          <a:r>
            <a:rPr lang="es-CO" sz="1200" dirty="0"/>
            <a:t>Censo Electoral vs. Poblacional mayor de edad</a:t>
          </a:r>
        </a:p>
      </dgm:t>
    </dgm:pt>
    <dgm:pt modelId="{EBFB6C0E-BEF8-4A10-84D0-5A0961856F74}" type="parTrans" cxnId="{C84584F0-6DFD-4A5A-9C37-222D0A1A8024}">
      <dgm:prSet/>
      <dgm:spPr/>
      <dgm:t>
        <a:bodyPr/>
        <a:lstStyle/>
        <a:p>
          <a:endParaRPr lang="es-CO" sz="2800"/>
        </a:p>
      </dgm:t>
    </dgm:pt>
    <dgm:pt modelId="{FFC71C08-2935-4562-A8CD-6D8EE2F2DACB}" type="sibTrans" cxnId="{C84584F0-6DFD-4A5A-9C37-222D0A1A8024}">
      <dgm:prSet custT="1"/>
      <dgm:spPr/>
      <dgm:t>
        <a:bodyPr/>
        <a:lstStyle/>
        <a:p>
          <a:endParaRPr lang="es-CO" sz="1050"/>
        </a:p>
      </dgm:t>
    </dgm:pt>
    <dgm:pt modelId="{DC21108E-CE72-4C97-A6CD-AB98CA611574}" type="pres">
      <dgm:prSet presAssocID="{2A81A09C-6C3C-4A17-8A7C-DC2BE6C0AFCB}" presName="Name0" presStyleCnt="0">
        <dgm:presLayoutVars>
          <dgm:dir/>
          <dgm:resizeHandles val="exact"/>
        </dgm:presLayoutVars>
      </dgm:prSet>
      <dgm:spPr/>
    </dgm:pt>
    <dgm:pt modelId="{5F58BF06-2B7F-4B11-BF9E-8BC6E2D9521E}" type="pres">
      <dgm:prSet presAssocID="{F8723E94-73CB-4BA8-98BD-765E30AACF6F}" presName="node" presStyleLbl="node1" presStyleIdx="0" presStyleCnt="3">
        <dgm:presLayoutVars>
          <dgm:bulletEnabled val="1"/>
        </dgm:presLayoutVars>
      </dgm:prSet>
      <dgm:spPr/>
    </dgm:pt>
    <dgm:pt modelId="{0897C3A8-D67B-48F0-A48A-ED1BED47134C}" type="pres">
      <dgm:prSet presAssocID="{74960898-4192-464B-A86D-300B9F6A994F}" presName="sibTrans" presStyleLbl="sibTrans2D1" presStyleIdx="0" presStyleCnt="3"/>
      <dgm:spPr/>
    </dgm:pt>
    <dgm:pt modelId="{CB841D0A-E12B-4D42-8DA3-7622EAE50C64}" type="pres">
      <dgm:prSet presAssocID="{74960898-4192-464B-A86D-300B9F6A994F}" presName="connectorText" presStyleLbl="sibTrans2D1" presStyleIdx="0" presStyleCnt="3"/>
      <dgm:spPr/>
    </dgm:pt>
    <dgm:pt modelId="{F603DA75-82EF-4E1A-BD76-67C48DC8F6EC}" type="pres">
      <dgm:prSet presAssocID="{5CB0FED2-BC11-404B-A3AD-A3C8DD70AF2B}" presName="node" presStyleLbl="node1" presStyleIdx="1" presStyleCnt="3">
        <dgm:presLayoutVars>
          <dgm:bulletEnabled val="1"/>
        </dgm:presLayoutVars>
      </dgm:prSet>
      <dgm:spPr/>
    </dgm:pt>
    <dgm:pt modelId="{39044E15-9DD0-4A2C-8806-1E6FAE54BD7F}" type="pres">
      <dgm:prSet presAssocID="{3E0D5232-17A2-4B8D-899C-3735B49A6C9A}" presName="sibTrans" presStyleLbl="sibTrans2D1" presStyleIdx="1" presStyleCnt="3"/>
      <dgm:spPr/>
    </dgm:pt>
    <dgm:pt modelId="{EEF6A377-73F8-4933-8D74-4ECF920520DA}" type="pres">
      <dgm:prSet presAssocID="{3E0D5232-17A2-4B8D-899C-3735B49A6C9A}" presName="connectorText" presStyleLbl="sibTrans2D1" presStyleIdx="1" presStyleCnt="3"/>
      <dgm:spPr/>
    </dgm:pt>
    <dgm:pt modelId="{D97E7677-C9A2-4672-8341-DAA89AF5A5B4}" type="pres">
      <dgm:prSet presAssocID="{F101B106-8883-46DF-A33D-3B5276790B81}" presName="node" presStyleLbl="node1" presStyleIdx="2" presStyleCnt="3">
        <dgm:presLayoutVars>
          <dgm:bulletEnabled val="1"/>
        </dgm:presLayoutVars>
      </dgm:prSet>
      <dgm:spPr/>
    </dgm:pt>
    <dgm:pt modelId="{AFDBC6E2-5C97-43CA-A902-20D0BED415A6}" type="pres">
      <dgm:prSet presAssocID="{FFC71C08-2935-4562-A8CD-6D8EE2F2DACB}" presName="sibTrans" presStyleLbl="sibTrans2D1" presStyleIdx="2" presStyleCnt="3"/>
      <dgm:spPr/>
    </dgm:pt>
    <dgm:pt modelId="{48EE1C8F-2B76-4CB4-82A6-3ACE50EF1577}" type="pres">
      <dgm:prSet presAssocID="{FFC71C08-2935-4562-A8CD-6D8EE2F2DACB}" presName="connectorText" presStyleLbl="sibTrans2D1" presStyleIdx="2" presStyleCnt="3"/>
      <dgm:spPr/>
    </dgm:pt>
  </dgm:ptLst>
  <dgm:cxnLst>
    <dgm:cxn modelId="{E593BC1E-2910-46ED-AE9E-A2A574A87FE9}" type="presOf" srcId="{2A81A09C-6C3C-4A17-8A7C-DC2BE6C0AFCB}" destId="{DC21108E-CE72-4C97-A6CD-AB98CA611574}" srcOrd="0" destOrd="0" presId="urn:microsoft.com/office/officeart/2005/8/layout/cycle7"/>
    <dgm:cxn modelId="{C728D724-227C-424B-B5EC-D5CB1A130617}" type="presOf" srcId="{F8723E94-73CB-4BA8-98BD-765E30AACF6F}" destId="{5F58BF06-2B7F-4B11-BF9E-8BC6E2D9521E}" srcOrd="0" destOrd="0" presId="urn:microsoft.com/office/officeart/2005/8/layout/cycle7"/>
    <dgm:cxn modelId="{E17FFF2B-5B68-444B-93C9-7AEFEDDB4114}" type="presOf" srcId="{F101B106-8883-46DF-A33D-3B5276790B81}" destId="{D97E7677-C9A2-4672-8341-DAA89AF5A5B4}" srcOrd="0" destOrd="0" presId="urn:microsoft.com/office/officeart/2005/8/layout/cycle7"/>
    <dgm:cxn modelId="{533F1655-DE14-435A-931B-BE7AAF235872}" srcId="{2A81A09C-6C3C-4A17-8A7C-DC2BE6C0AFCB}" destId="{5CB0FED2-BC11-404B-A3AD-A3C8DD70AF2B}" srcOrd="1" destOrd="0" parTransId="{FBA81C11-C908-46CD-A92B-9063E73813CA}" sibTransId="{3E0D5232-17A2-4B8D-899C-3735B49A6C9A}"/>
    <dgm:cxn modelId="{44A3F27C-524B-49F0-A2F4-CBE9581735C5}" type="presOf" srcId="{FFC71C08-2935-4562-A8CD-6D8EE2F2DACB}" destId="{48EE1C8F-2B76-4CB4-82A6-3ACE50EF1577}" srcOrd="1" destOrd="0" presId="urn:microsoft.com/office/officeart/2005/8/layout/cycle7"/>
    <dgm:cxn modelId="{7B1C759C-BB70-43C9-91B9-99008232A046}" type="presOf" srcId="{74960898-4192-464B-A86D-300B9F6A994F}" destId="{0897C3A8-D67B-48F0-A48A-ED1BED47134C}" srcOrd="0" destOrd="0" presId="urn:microsoft.com/office/officeart/2005/8/layout/cycle7"/>
    <dgm:cxn modelId="{BDA7CEA8-987B-4787-9A76-08491C1F9C50}" type="presOf" srcId="{3E0D5232-17A2-4B8D-899C-3735B49A6C9A}" destId="{39044E15-9DD0-4A2C-8806-1E6FAE54BD7F}" srcOrd="0" destOrd="0" presId="urn:microsoft.com/office/officeart/2005/8/layout/cycle7"/>
    <dgm:cxn modelId="{F42D89B5-B5CD-4DA1-9875-EF7FE5BF866C}" type="presOf" srcId="{74960898-4192-464B-A86D-300B9F6A994F}" destId="{CB841D0A-E12B-4D42-8DA3-7622EAE50C64}" srcOrd="1" destOrd="0" presId="urn:microsoft.com/office/officeart/2005/8/layout/cycle7"/>
    <dgm:cxn modelId="{062000DE-B71A-4828-A60A-30799DD00412}" type="presOf" srcId="{5CB0FED2-BC11-404B-A3AD-A3C8DD70AF2B}" destId="{F603DA75-82EF-4E1A-BD76-67C48DC8F6EC}" srcOrd="0" destOrd="0" presId="urn:microsoft.com/office/officeart/2005/8/layout/cycle7"/>
    <dgm:cxn modelId="{C84584F0-6DFD-4A5A-9C37-222D0A1A8024}" srcId="{2A81A09C-6C3C-4A17-8A7C-DC2BE6C0AFCB}" destId="{F101B106-8883-46DF-A33D-3B5276790B81}" srcOrd="2" destOrd="0" parTransId="{EBFB6C0E-BEF8-4A10-84D0-5A0961856F74}" sibTransId="{FFC71C08-2935-4562-A8CD-6D8EE2F2DACB}"/>
    <dgm:cxn modelId="{542EEEF7-1D07-4C78-B239-06B6D963F942}" type="presOf" srcId="{FFC71C08-2935-4562-A8CD-6D8EE2F2DACB}" destId="{AFDBC6E2-5C97-43CA-A902-20D0BED415A6}" srcOrd="0" destOrd="0" presId="urn:microsoft.com/office/officeart/2005/8/layout/cycle7"/>
    <dgm:cxn modelId="{87500BFA-31DA-407B-A347-D1B581226D68}" type="presOf" srcId="{3E0D5232-17A2-4B8D-899C-3735B49A6C9A}" destId="{EEF6A377-73F8-4933-8D74-4ECF920520DA}" srcOrd="1" destOrd="0" presId="urn:microsoft.com/office/officeart/2005/8/layout/cycle7"/>
    <dgm:cxn modelId="{2B266FFC-8667-4375-B9BA-9A735970CD2E}" srcId="{2A81A09C-6C3C-4A17-8A7C-DC2BE6C0AFCB}" destId="{F8723E94-73CB-4BA8-98BD-765E30AACF6F}" srcOrd="0" destOrd="0" parTransId="{74794BF1-A1DA-48A7-928E-CEB5F8ACCF77}" sibTransId="{74960898-4192-464B-A86D-300B9F6A994F}"/>
    <dgm:cxn modelId="{B558C722-D046-49AB-B715-8C48E2E41021}" type="presParOf" srcId="{DC21108E-CE72-4C97-A6CD-AB98CA611574}" destId="{5F58BF06-2B7F-4B11-BF9E-8BC6E2D9521E}" srcOrd="0" destOrd="0" presId="urn:microsoft.com/office/officeart/2005/8/layout/cycle7"/>
    <dgm:cxn modelId="{371BF5D0-4A8C-4607-A4C1-97AC37706834}" type="presParOf" srcId="{DC21108E-CE72-4C97-A6CD-AB98CA611574}" destId="{0897C3A8-D67B-48F0-A48A-ED1BED47134C}" srcOrd="1" destOrd="0" presId="urn:microsoft.com/office/officeart/2005/8/layout/cycle7"/>
    <dgm:cxn modelId="{02F50A26-6F6C-46A3-806F-15C42C52D823}" type="presParOf" srcId="{0897C3A8-D67B-48F0-A48A-ED1BED47134C}" destId="{CB841D0A-E12B-4D42-8DA3-7622EAE50C64}" srcOrd="0" destOrd="0" presId="urn:microsoft.com/office/officeart/2005/8/layout/cycle7"/>
    <dgm:cxn modelId="{50079B87-5589-482F-8E8E-EF38A54668E0}" type="presParOf" srcId="{DC21108E-CE72-4C97-A6CD-AB98CA611574}" destId="{F603DA75-82EF-4E1A-BD76-67C48DC8F6EC}" srcOrd="2" destOrd="0" presId="urn:microsoft.com/office/officeart/2005/8/layout/cycle7"/>
    <dgm:cxn modelId="{0A76AEC3-848F-462A-95AA-8EDAAD73AA21}" type="presParOf" srcId="{DC21108E-CE72-4C97-A6CD-AB98CA611574}" destId="{39044E15-9DD0-4A2C-8806-1E6FAE54BD7F}" srcOrd="3" destOrd="0" presId="urn:microsoft.com/office/officeart/2005/8/layout/cycle7"/>
    <dgm:cxn modelId="{83B856D9-3946-4026-8789-AE2A0926E629}" type="presParOf" srcId="{39044E15-9DD0-4A2C-8806-1E6FAE54BD7F}" destId="{EEF6A377-73F8-4933-8D74-4ECF920520DA}" srcOrd="0" destOrd="0" presId="urn:microsoft.com/office/officeart/2005/8/layout/cycle7"/>
    <dgm:cxn modelId="{CCA838AA-F673-4231-9D46-013990C2F84A}" type="presParOf" srcId="{DC21108E-CE72-4C97-A6CD-AB98CA611574}" destId="{D97E7677-C9A2-4672-8341-DAA89AF5A5B4}" srcOrd="4" destOrd="0" presId="urn:microsoft.com/office/officeart/2005/8/layout/cycle7"/>
    <dgm:cxn modelId="{20F63A8F-1747-4991-A710-E414C6017AFD}" type="presParOf" srcId="{DC21108E-CE72-4C97-A6CD-AB98CA611574}" destId="{AFDBC6E2-5C97-43CA-A902-20D0BED415A6}" srcOrd="5" destOrd="0" presId="urn:microsoft.com/office/officeart/2005/8/layout/cycle7"/>
    <dgm:cxn modelId="{DCBD2FAC-3533-489F-B2F2-2D91487DEEEE}" type="presParOf" srcId="{AFDBC6E2-5C97-43CA-A902-20D0BED415A6}" destId="{48EE1C8F-2B76-4CB4-82A6-3ACE50EF157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8BF06-2B7F-4B11-BF9E-8BC6E2D9521E}">
      <dsp:nvSpPr>
        <dsp:cNvPr id="0" name=""/>
        <dsp:cNvSpPr/>
      </dsp:nvSpPr>
      <dsp:spPr>
        <a:xfrm>
          <a:off x="2911208" y="987"/>
          <a:ext cx="2272837" cy="11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Cédulas Registradas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Vs Bases del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SISBEN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BDUA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ANSPE</a:t>
          </a:r>
        </a:p>
      </dsp:txBody>
      <dsp:txXfrm>
        <a:off x="2944493" y="34272"/>
        <a:ext cx="2206267" cy="1069848"/>
      </dsp:txXfrm>
    </dsp:sp>
    <dsp:sp modelId="{0897C3A8-D67B-48F0-A48A-ED1BED47134C}">
      <dsp:nvSpPr>
        <dsp:cNvPr id="0" name=""/>
        <dsp:cNvSpPr/>
      </dsp:nvSpPr>
      <dsp:spPr>
        <a:xfrm rot="3600000">
          <a:off x="4394033" y="1994780"/>
          <a:ext cx="1182947" cy="39774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50" kern="1200"/>
        </a:p>
      </dsp:txBody>
      <dsp:txXfrm>
        <a:off x="4513357" y="2074329"/>
        <a:ext cx="944299" cy="238648"/>
      </dsp:txXfrm>
    </dsp:sp>
    <dsp:sp modelId="{F603DA75-82EF-4E1A-BD76-67C48DC8F6EC}">
      <dsp:nvSpPr>
        <dsp:cNvPr id="0" name=""/>
        <dsp:cNvSpPr/>
      </dsp:nvSpPr>
      <dsp:spPr>
        <a:xfrm>
          <a:off x="4786969" y="3249900"/>
          <a:ext cx="2272837" cy="11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57441"/>
                <a:satOff val="-11743"/>
                <a:lumOff val="295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7441"/>
                <a:satOff val="-11743"/>
                <a:lumOff val="295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7441"/>
                <a:satOff val="-11743"/>
                <a:lumOff val="295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Censo Electoral vs. Proyección Poblacional</a:t>
          </a:r>
        </a:p>
      </dsp:txBody>
      <dsp:txXfrm>
        <a:off x="4820254" y="3283185"/>
        <a:ext cx="2206267" cy="1069848"/>
      </dsp:txXfrm>
    </dsp:sp>
    <dsp:sp modelId="{39044E15-9DD0-4A2C-8806-1E6FAE54BD7F}">
      <dsp:nvSpPr>
        <dsp:cNvPr id="0" name=""/>
        <dsp:cNvSpPr/>
      </dsp:nvSpPr>
      <dsp:spPr>
        <a:xfrm rot="10800000">
          <a:off x="3456153" y="3619236"/>
          <a:ext cx="1182947" cy="39774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66874"/>
                <a:satOff val="-11043"/>
                <a:lumOff val="236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6874"/>
                <a:satOff val="-11043"/>
                <a:lumOff val="236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6874"/>
                <a:satOff val="-11043"/>
                <a:lumOff val="236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50" kern="1200"/>
        </a:p>
      </dsp:txBody>
      <dsp:txXfrm rot="10800000">
        <a:off x="3575477" y="3698785"/>
        <a:ext cx="944299" cy="238648"/>
      </dsp:txXfrm>
    </dsp:sp>
    <dsp:sp modelId="{D97E7677-C9A2-4672-8341-DAA89AF5A5B4}">
      <dsp:nvSpPr>
        <dsp:cNvPr id="0" name=""/>
        <dsp:cNvSpPr/>
      </dsp:nvSpPr>
      <dsp:spPr>
        <a:xfrm>
          <a:off x="1035447" y="3249900"/>
          <a:ext cx="2272837" cy="11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57441"/>
                <a:satOff val="-11743"/>
                <a:lumOff val="295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7441"/>
                <a:satOff val="-11743"/>
                <a:lumOff val="295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7441"/>
                <a:satOff val="-11743"/>
                <a:lumOff val="295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Censo Electoral vs. Poblacional mayor de edad</a:t>
          </a:r>
        </a:p>
      </dsp:txBody>
      <dsp:txXfrm>
        <a:off x="1068732" y="3283185"/>
        <a:ext cx="2206267" cy="1069848"/>
      </dsp:txXfrm>
    </dsp:sp>
    <dsp:sp modelId="{AFDBC6E2-5C97-43CA-A902-20D0BED415A6}">
      <dsp:nvSpPr>
        <dsp:cNvPr id="0" name=""/>
        <dsp:cNvSpPr/>
      </dsp:nvSpPr>
      <dsp:spPr>
        <a:xfrm rot="18000000">
          <a:off x="2518272" y="1994780"/>
          <a:ext cx="1182947" cy="39774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66874"/>
                <a:satOff val="-11043"/>
                <a:lumOff val="236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6874"/>
                <a:satOff val="-11043"/>
                <a:lumOff val="236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6874"/>
                <a:satOff val="-11043"/>
                <a:lumOff val="236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50" kern="1200"/>
        </a:p>
      </dsp:txBody>
      <dsp:txXfrm>
        <a:off x="2637596" y="2074329"/>
        <a:ext cx="944299" cy="238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3892"/>
            <a:ext cx="560324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-2"/>
            <a:ext cx="12192000" cy="6858004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0" y="3327632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749" y="2147578"/>
            <a:ext cx="9035551" cy="207896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RIESGO DE TRASHUMANCIA ELECTORAL</a:t>
            </a:r>
            <a:br>
              <a:rPr lang="es-ES" sz="4000" b="1" dirty="0"/>
            </a:br>
            <a:br>
              <a:rPr lang="es-ES" sz="4000" b="1" dirty="0">
                <a:solidFill>
                  <a:srgbClr val="C00000"/>
                </a:solidFill>
              </a:rPr>
            </a:br>
            <a:r>
              <a:rPr lang="es-ES" sz="2700" dirty="0">
                <a:solidFill>
                  <a:srgbClr val="C00000"/>
                </a:solidFill>
              </a:rPr>
              <a:t>Elecciones regionales de octubre de 2019</a:t>
            </a:r>
            <a:br>
              <a:rPr lang="es-ES" sz="2700" b="1" dirty="0">
                <a:solidFill>
                  <a:srgbClr val="C00000"/>
                </a:solidFill>
              </a:rPr>
            </a:br>
            <a:br>
              <a:rPr lang="es-CO" sz="1000" dirty="0">
                <a:solidFill>
                  <a:srgbClr val="C00000"/>
                </a:solidFill>
              </a:rPr>
            </a:b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5" name="Text Box 118"/>
          <p:cNvSpPr txBox="1">
            <a:spLocks noChangeArrowheads="1"/>
          </p:cNvSpPr>
          <p:nvPr/>
        </p:nvSpPr>
        <p:spPr bwMode="auto">
          <a:xfrm>
            <a:off x="-78176" y="6510875"/>
            <a:ext cx="2125660" cy="43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es-CO" sz="1100" b="1" i="1" kern="1400" spc="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PROCURADURÍA </a:t>
            </a:r>
          </a:p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es-CO" sz="1100" b="1" i="1" kern="1400" spc="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 DE LA NACIÓN</a:t>
            </a:r>
            <a:endParaRPr lang="es-CO" sz="1200" kern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3" y="5448366"/>
            <a:ext cx="1276350" cy="11049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403124" y="5819775"/>
            <a:ext cx="7836375" cy="972887"/>
            <a:chOff x="3384075" y="6349361"/>
            <a:chExt cx="7744102" cy="791846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0332522" y="6349361"/>
              <a:ext cx="795655" cy="791846"/>
              <a:chOff x="1048732" y="1123538"/>
              <a:chExt cx="6631" cy="6599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051187" y="1123538"/>
                <a:ext cx="4176" cy="3252"/>
              </a:xfrm>
              <a:custGeom>
                <a:avLst/>
                <a:gdLst>
                  <a:gd name="T0" fmla="*/ 24 w 131"/>
                  <a:gd name="T1" fmla="*/ 102 h 102"/>
                  <a:gd name="T2" fmla="*/ 31 w 131"/>
                  <a:gd name="T3" fmla="*/ 101 h 102"/>
                  <a:gd name="T4" fmla="*/ 58 w 131"/>
                  <a:gd name="T5" fmla="*/ 81 h 102"/>
                  <a:gd name="T6" fmla="*/ 70 w 131"/>
                  <a:gd name="T7" fmla="*/ 64 h 102"/>
                  <a:gd name="T8" fmla="*/ 131 w 131"/>
                  <a:gd name="T9" fmla="*/ 0 h 102"/>
                  <a:gd name="T10" fmla="*/ 86 w 131"/>
                  <a:gd name="T11" fmla="*/ 0 h 102"/>
                  <a:gd name="T12" fmla="*/ 24 w 131"/>
                  <a:gd name="T13" fmla="*/ 65 h 102"/>
                  <a:gd name="T14" fmla="*/ 24 w 131"/>
                  <a:gd name="T15" fmla="*/ 65 h 102"/>
                  <a:gd name="T16" fmla="*/ 5 w 131"/>
                  <a:gd name="T17" fmla="*/ 90 h 102"/>
                  <a:gd name="T18" fmla="*/ 0 w 131"/>
                  <a:gd name="T19" fmla="*/ 94 h 102"/>
                  <a:gd name="T20" fmla="*/ 21 w 131"/>
                  <a:gd name="T21" fmla="*/ 102 h 102"/>
                  <a:gd name="T22" fmla="*/ 24 w 131"/>
                  <a:gd name="T2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02">
                    <a:moveTo>
                      <a:pt x="24" y="102"/>
                    </a:moveTo>
                    <a:cubicBezTo>
                      <a:pt x="27" y="102"/>
                      <a:pt x="29" y="102"/>
                      <a:pt x="31" y="101"/>
                    </a:cubicBezTo>
                    <a:cubicBezTo>
                      <a:pt x="41" y="99"/>
                      <a:pt x="50" y="91"/>
                      <a:pt x="58" y="81"/>
                    </a:cubicBezTo>
                    <a:cubicBezTo>
                      <a:pt x="62" y="76"/>
                      <a:pt x="66" y="70"/>
                      <a:pt x="70" y="64"/>
                    </a:cubicBezTo>
                    <a:cubicBezTo>
                      <a:pt x="88" y="35"/>
                      <a:pt x="105" y="0"/>
                      <a:pt x="131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59" y="0"/>
                      <a:pt x="43" y="36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18" y="74"/>
                      <a:pt x="12" y="83"/>
                      <a:pt x="5" y="90"/>
                    </a:cubicBezTo>
                    <a:cubicBezTo>
                      <a:pt x="3" y="91"/>
                      <a:pt x="2" y="93"/>
                      <a:pt x="0" y="94"/>
                    </a:cubicBezTo>
                    <a:cubicBezTo>
                      <a:pt x="7" y="99"/>
                      <a:pt x="14" y="102"/>
                      <a:pt x="21" y="102"/>
                    </a:cubicBezTo>
                    <a:lnTo>
                      <a:pt x="24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ED6"/>
                  </a:gs>
                  <a:gs pos="100000">
                    <a:srgbClr val="374B8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1048732" y="1125164"/>
                <a:ext cx="3125" cy="1626"/>
              </a:xfrm>
              <a:custGeom>
                <a:avLst/>
                <a:gdLst>
                  <a:gd name="T0" fmla="*/ 77 w 98"/>
                  <a:gd name="T1" fmla="*/ 43 h 51"/>
                  <a:gd name="T2" fmla="*/ 60 w 98"/>
                  <a:gd name="T3" fmla="*/ 23 h 51"/>
                  <a:gd name="T4" fmla="*/ 45 w 98"/>
                  <a:gd name="T5" fmla="*/ 0 h 51"/>
                  <a:gd name="T6" fmla="*/ 0 w 98"/>
                  <a:gd name="T7" fmla="*/ 0 h 51"/>
                  <a:gd name="T8" fmla="*/ 53 w 98"/>
                  <a:gd name="T9" fmla="*/ 51 h 51"/>
                  <a:gd name="T10" fmla="*/ 98 w 98"/>
                  <a:gd name="T11" fmla="*/ 51 h 51"/>
                  <a:gd name="T12" fmla="*/ 77 w 98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51">
                    <a:moveTo>
                      <a:pt x="77" y="43"/>
                    </a:moveTo>
                    <a:cubicBezTo>
                      <a:pt x="71" y="38"/>
                      <a:pt x="65" y="31"/>
                      <a:pt x="60" y="23"/>
                    </a:cubicBezTo>
                    <a:cubicBezTo>
                      <a:pt x="55" y="16"/>
                      <a:pt x="50" y="8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5"/>
                      <a:pt x="31" y="51"/>
                      <a:pt x="53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1" y="51"/>
                      <a:pt x="84" y="48"/>
                      <a:pt x="77" y="4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28D2C"/>
                  </a:gs>
                  <a:gs pos="100000">
                    <a:srgbClr val="E5322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51187" y="1126886"/>
                <a:ext cx="4176" cy="3251"/>
              </a:xfrm>
              <a:custGeom>
                <a:avLst/>
                <a:gdLst>
                  <a:gd name="T0" fmla="*/ 24 w 131"/>
                  <a:gd name="T1" fmla="*/ 0 h 102"/>
                  <a:gd name="T2" fmla="*/ 31 w 131"/>
                  <a:gd name="T3" fmla="*/ 1 h 102"/>
                  <a:gd name="T4" fmla="*/ 58 w 131"/>
                  <a:gd name="T5" fmla="*/ 21 h 102"/>
                  <a:gd name="T6" fmla="*/ 70 w 131"/>
                  <a:gd name="T7" fmla="*/ 38 h 102"/>
                  <a:gd name="T8" fmla="*/ 131 w 131"/>
                  <a:gd name="T9" fmla="*/ 102 h 102"/>
                  <a:gd name="T10" fmla="*/ 86 w 131"/>
                  <a:gd name="T11" fmla="*/ 102 h 102"/>
                  <a:gd name="T12" fmla="*/ 24 w 131"/>
                  <a:gd name="T13" fmla="*/ 37 h 102"/>
                  <a:gd name="T14" fmla="*/ 24 w 131"/>
                  <a:gd name="T15" fmla="*/ 37 h 102"/>
                  <a:gd name="T16" fmla="*/ 5 w 131"/>
                  <a:gd name="T17" fmla="*/ 12 h 102"/>
                  <a:gd name="T18" fmla="*/ 0 w 131"/>
                  <a:gd name="T19" fmla="*/ 8 h 102"/>
                  <a:gd name="T20" fmla="*/ 21 w 131"/>
                  <a:gd name="T21" fmla="*/ 0 h 102"/>
                  <a:gd name="T22" fmla="*/ 24 w 131"/>
                  <a:gd name="T2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02">
                    <a:moveTo>
                      <a:pt x="24" y="0"/>
                    </a:moveTo>
                    <a:cubicBezTo>
                      <a:pt x="27" y="0"/>
                      <a:pt x="29" y="0"/>
                      <a:pt x="31" y="1"/>
                    </a:cubicBezTo>
                    <a:cubicBezTo>
                      <a:pt x="41" y="3"/>
                      <a:pt x="50" y="11"/>
                      <a:pt x="58" y="21"/>
                    </a:cubicBezTo>
                    <a:cubicBezTo>
                      <a:pt x="62" y="26"/>
                      <a:pt x="66" y="32"/>
                      <a:pt x="70" y="38"/>
                    </a:cubicBezTo>
                    <a:cubicBezTo>
                      <a:pt x="88" y="67"/>
                      <a:pt x="105" y="102"/>
                      <a:pt x="131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59" y="102"/>
                      <a:pt x="43" y="66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18" y="27"/>
                      <a:pt x="12" y="19"/>
                      <a:pt x="5" y="12"/>
                    </a:cubicBezTo>
                    <a:cubicBezTo>
                      <a:pt x="3" y="11"/>
                      <a:pt x="2" y="9"/>
                      <a:pt x="0" y="8"/>
                    </a:cubicBezTo>
                    <a:cubicBezTo>
                      <a:pt x="7" y="3"/>
                      <a:pt x="14" y="0"/>
                      <a:pt x="21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EDDDC"/>
                  </a:gs>
                  <a:gs pos="100000">
                    <a:srgbClr val="FFFFF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8732" y="1126886"/>
                <a:ext cx="3125" cy="1626"/>
              </a:xfrm>
              <a:custGeom>
                <a:avLst/>
                <a:gdLst>
                  <a:gd name="T0" fmla="*/ 77 w 98"/>
                  <a:gd name="T1" fmla="*/ 8 h 51"/>
                  <a:gd name="T2" fmla="*/ 60 w 98"/>
                  <a:gd name="T3" fmla="*/ 28 h 51"/>
                  <a:gd name="T4" fmla="*/ 45 w 98"/>
                  <a:gd name="T5" fmla="*/ 51 h 51"/>
                  <a:gd name="T6" fmla="*/ 0 w 98"/>
                  <a:gd name="T7" fmla="*/ 51 h 51"/>
                  <a:gd name="T8" fmla="*/ 53 w 98"/>
                  <a:gd name="T9" fmla="*/ 0 h 51"/>
                  <a:gd name="T10" fmla="*/ 98 w 98"/>
                  <a:gd name="T11" fmla="*/ 0 h 51"/>
                  <a:gd name="T12" fmla="*/ 77 w 98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51">
                    <a:moveTo>
                      <a:pt x="77" y="8"/>
                    </a:moveTo>
                    <a:cubicBezTo>
                      <a:pt x="71" y="13"/>
                      <a:pt x="65" y="20"/>
                      <a:pt x="60" y="28"/>
                    </a:cubicBezTo>
                    <a:cubicBezTo>
                      <a:pt x="55" y="35"/>
                      <a:pt x="50" y="43"/>
                      <a:pt x="45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6" y="26"/>
                      <a:pt x="31" y="0"/>
                      <a:pt x="53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1" y="0"/>
                      <a:pt x="84" y="3"/>
                      <a:pt x="77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EDDDC"/>
                  </a:gs>
                  <a:gs pos="100000">
                    <a:srgbClr val="FFFFF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O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3384075" y="6566437"/>
              <a:ext cx="5486400" cy="159676"/>
              <a:chOff x="0" y="0"/>
              <a:chExt cx="5486400" cy="160020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71600" cy="160020"/>
              </a:xfrm>
              <a:prstGeom prst="rect">
                <a:avLst/>
              </a:prstGeom>
              <a:solidFill>
                <a:srgbClr val="3F3F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ctr"/>
                <a:endParaRPr lang="es-CO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371600" y="0"/>
                <a:ext cx="1371600" cy="160020"/>
              </a:xfrm>
              <a:prstGeom prst="rect">
                <a:avLst/>
              </a:prstGeom>
              <a:solidFill>
                <a:srgbClr val="466B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667962" y="0"/>
                <a:ext cx="1446838" cy="160020"/>
              </a:xfrm>
              <a:prstGeom prst="rect">
                <a:avLst/>
              </a:prstGeom>
              <a:solidFill>
                <a:srgbClr val="3284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4114800" y="0"/>
                <a:ext cx="1371600" cy="160020"/>
              </a:xfrm>
              <a:prstGeom prst="rect">
                <a:avLst/>
              </a:prstGeom>
              <a:solidFill>
                <a:srgbClr val="DE4E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s-CO"/>
              </a:p>
            </p:txBody>
          </p:sp>
        </p:grp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563" y="4639075"/>
            <a:ext cx="5659095" cy="15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en-US" sz="2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97366"/>
            <a:ext cx="7302013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Resultados Generales (5 de 5)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08446"/>
              </p:ext>
            </p:extLst>
          </p:nvPr>
        </p:nvGraphicFramePr>
        <p:xfrm>
          <a:off x="345836" y="1216906"/>
          <a:ext cx="5081805" cy="4926328"/>
        </p:xfrm>
        <a:graphic>
          <a:graphicData uri="http://schemas.openxmlformats.org/drawingml/2006/table">
            <a:tbl>
              <a:tblPr/>
              <a:tblGrid>
                <a:gridCol w="139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8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Nivel Riesgo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GUATAPE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0,66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CRAVO NORTE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0,58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COLOMBIA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0,67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GUAMO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0,56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ALMEIDA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0,66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0,53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MORELIA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0,49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SABANALARGA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0,47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CALOTO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0,46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BECERRIL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0,61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CARMEN DEL DARIEN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0,65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PURISIMA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0,46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BITUIMA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0,62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GUAINIA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GUADALUPE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0,46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VILLAVIEJA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0,47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JAGUA DEL PILAR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0,65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PEDRAZA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0,63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RESTREPO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0,69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0,54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CAYETANO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0,73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BUENAVISTA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0,50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GUAVATA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0,66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COLOSO (RICAURTE)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0,63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PIEDRAS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0,52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CUMBRE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0,55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VAUPES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TARAIRA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0,85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VICHADA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CARREÑO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0,49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BE0CF31-70FC-4AFF-9556-2013914A48A2}"/>
              </a:ext>
            </a:extLst>
          </p:cNvPr>
          <p:cNvSpPr txBox="1"/>
          <p:nvPr/>
        </p:nvSpPr>
        <p:spPr>
          <a:xfrm>
            <a:off x="5991883" y="2726981"/>
            <a:ext cx="555241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27 de los 32 departamentos tienen municipios en alto riesgo de trashumancia electoral.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9230" y="756470"/>
            <a:ext cx="730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S" b="1" dirty="0"/>
              <a:t>Municipios de más alto riesgo de trashumancia electoral por departamento</a:t>
            </a:r>
            <a:endParaRPr lang="es-E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6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sp>
        <p:nvSpPr>
          <p:cNvPr id="3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/>
              <a:t>3</a:t>
            </a:r>
            <a:endParaRPr lang="en-US" sz="28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8600" y="197366"/>
            <a:ext cx="2427378" cy="1365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Mapa Índice de Riesgo de Trashumancia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7" y="-66931"/>
            <a:ext cx="5351083" cy="69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67662"/>
            <a:ext cx="10876464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Anexo – Detalle Municipios en Riesgo Alto de Trashumancia Electoral (1 de 7)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70148"/>
              </p:ext>
            </p:extLst>
          </p:nvPr>
        </p:nvGraphicFramePr>
        <p:xfrm>
          <a:off x="2428876" y="695083"/>
          <a:ext cx="6029324" cy="5482221"/>
        </p:xfrm>
        <a:graphic>
          <a:graphicData uri="http://schemas.openxmlformats.org/drawingml/2006/table">
            <a:tbl>
              <a:tblPr/>
              <a:tblGrid>
                <a:gridCol w="184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0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Nivel Riesgo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ABRIAQUI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ALEJANDRIA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ARMENIA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BETANIA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BURITICA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CARACOLI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CAROLINA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CISNEROS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CONCEPCION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EBEJICO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FREDONIA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FRONTINO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GIRALDO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GRANADA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GUATAPE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HELICONIA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HISPANIA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JERICO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PINTADA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MACEO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MONTEBELLO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OLAYA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PEÐOL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PUEBLORRICO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SABANETA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CARLOS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FRANCISCO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JERONIMO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VICENTE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 BARBARA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SANTO DOMINGO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TAMESIS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VALPARAISO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VEGACHI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VIGIA DEL FUERTE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CRAVO NORTE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PUERTO RONDON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CAMPO DE LA CRUZ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CANDELARIA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35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JUAN DE ACOSTA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00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67662"/>
            <a:ext cx="10876464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Anexo – Detalle Municipios en Riesgo Alto de Trashumancia Electoral (2 de 7)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92811"/>
              </p:ext>
            </p:extLst>
          </p:nvPr>
        </p:nvGraphicFramePr>
        <p:xfrm>
          <a:off x="2987827" y="695069"/>
          <a:ext cx="5422747" cy="5486661"/>
        </p:xfrm>
        <a:graphic>
          <a:graphicData uri="http://schemas.openxmlformats.org/drawingml/2006/table">
            <a:tbl>
              <a:tblPr/>
              <a:tblGrid>
                <a:gridCol w="165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8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Nivel Riesgo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PIOJO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PUERTO COLOMBIA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 LUCIA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SANTO TOMAS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SUAN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TUBARA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USIACURI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ARROYOHONDO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CORDOBA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GUAMO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CRISTOBAL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SOPLAVIENTO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ALMEIDA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ARCABUCO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BELEN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BETEITIVA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BRICEÑO(BOY)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CALDAS(BOY)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CERINZA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CHINAVITA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CHIQUIZA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CHITARAQUE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CHIVOR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CIENEGA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CORRALES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COVARACHIA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CUITIVA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FIRAVITOBA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GACHANTIVA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GAMEZA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GUACAMAYAS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GUATEQUE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GUAYATA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IZA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CAPILLA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UVITA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VICTORIA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MARIPI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MONGUA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OICATA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04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67662"/>
            <a:ext cx="10876464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Anexo – Detalle Municipios en Riesgo Alto de Trashumancia Electoral (3 de 7)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20825"/>
              </p:ext>
            </p:extLst>
          </p:nvPr>
        </p:nvGraphicFramePr>
        <p:xfrm>
          <a:off x="3921276" y="695069"/>
          <a:ext cx="5013173" cy="5467596"/>
        </p:xfrm>
        <a:graphic>
          <a:graphicData uri="http://schemas.openxmlformats.org/drawingml/2006/table">
            <a:tbl>
              <a:tblPr/>
              <a:tblGrid>
                <a:gridCol w="1533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3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Nivel Riesgo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PACHAVITA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PAJARITO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PANQUEBA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PAZ DE RIO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PESCA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RAMIRIQUI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SACHICA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JOSE DE PARE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LUIS DE GACENO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MATEO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 SOFIA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SANTANA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SATIVANORTE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SATIVASUR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SOATA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SOMONDOCO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SORA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SORACA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SUSACON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SUTAMARCHAN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TENZA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TIBANA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TINJACA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TIPACOQUE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TOGUI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TURMEQUE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TUTAZA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ZETAQUIRA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ARANZAZU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BELALCAZAR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MERCED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NORCASIA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PACORA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RISARALDA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VICTORIA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VITERBO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MORELIA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OROCUE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SABANALARGA(CAS)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335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CALOTO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40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67662"/>
            <a:ext cx="10876464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Anexo – Detalle Municipios en Riesgo Alto de Trashumancia Electoral (4 de 7)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59260"/>
              </p:ext>
            </p:extLst>
          </p:nvPr>
        </p:nvGraphicFramePr>
        <p:xfrm>
          <a:off x="2825902" y="767997"/>
          <a:ext cx="5384648" cy="5289902"/>
        </p:xfrm>
        <a:graphic>
          <a:graphicData uri="http://schemas.openxmlformats.org/drawingml/2006/table">
            <a:tbl>
              <a:tblPr/>
              <a:tblGrid>
                <a:gridCol w="1646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0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Nivel Riesgo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SUAREZ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BECERRIL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CHIRIGUANA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CURUMANI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JAGUA DE IBIRICO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PAZ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RIO DE ORO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DIEGO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ATRATO (YUTO)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BAGADO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CARMEN DEL DARIEN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JURADO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LLORO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JOSE DEL PALMAR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PURISIMA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ALBAN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ANOLAIMA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APULO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BELTRAN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BITUIMA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CACHIPAY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CHAGUANI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CHIPAQUE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CHOACHI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COLEGIO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PEÑON(CUN)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GACHALA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GUATAQUI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GUAYABAL DE SIQUIMA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GUAYABETAL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JERUSALEN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PEÑA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VEGA(CUN)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MACHETA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NARIÑO(CUND)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PAIME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PARATEBUENO (LA NAGUAYA)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902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PULI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5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67662"/>
            <a:ext cx="10876464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Anexo – Detalle Municipios en Riesgo Alto de Trashumancia Electoral (5 de 7)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88460"/>
              </p:ext>
            </p:extLst>
          </p:nvPr>
        </p:nvGraphicFramePr>
        <p:xfrm>
          <a:off x="3502176" y="787059"/>
          <a:ext cx="5584673" cy="5337497"/>
        </p:xfrm>
        <a:graphic>
          <a:graphicData uri="http://schemas.openxmlformats.org/drawingml/2006/table">
            <a:tbl>
              <a:tblPr/>
              <a:tblGrid>
                <a:gridCol w="170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Nivel Riesgo</a:t>
                      </a:r>
                    </a:p>
                  </a:txBody>
                  <a:tcPr marL="5300" marR="5300" marT="53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QUEBRADANEGRA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RICAURTE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CAYETANO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FRANCISCO(CUN)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JUAN DE RIOSECO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SUPATA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TIBIRITA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TOPAIPI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UBALA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UBAQUE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UTICA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VERGARA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VIANI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VILLAGOMEZ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ZIPACON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GUAINIA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GUADALUPE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VILLAVIEJA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MOLINO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JAGUA DEL PILAR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CERRO DE SAN ANTONIO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CONCORDIA(MAG)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PEDRAZA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REMOLINO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SALAMINA(MAG)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ZENON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TENERIFE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ZAPAYAN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BARRANCA DE UPIA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CABUYARO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CASTILLA LA NUEVA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DORADO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GUAMAL(MET)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PUERTO GAITAN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RESTREPO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ALDANA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ANCUYA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FUNES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GUAITARILLA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IMUES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FLORIDA 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300" marR="5300" marT="5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59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67662"/>
            <a:ext cx="10876464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Anexo – Detalle Municipios en Riesgo Alto de Trashumancia Electoral (6 de 7)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59456"/>
              </p:ext>
            </p:extLst>
          </p:nvPr>
        </p:nvGraphicFramePr>
        <p:xfrm>
          <a:off x="2770726" y="695081"/>
          <a:ext cx="5830348" cy="5419968"/>
        </p:xfrm>
        <a:graphic>
          <a:graphicData uri="http://schemas.openxmlformats.org/drawingml/2006/table">
            <a:tbl>
              <a:tblPr/>
              <a:tblGrid>
                <a:gridCol w="1782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3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6788" marR="6788" marT="6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6788" marR="6788" marT="6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6788" marR="6788" marT="6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Nivel Riesgo</a:t>
                      </a:r>
                    </a:p>
                  </a:txBody>
                  <a:tcPr marL="6788" marR="6788" marT="6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NARIÑO (NARIÑO)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TANGUA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BUCARASICA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CACOTA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CONVENCION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DURANIA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TARRA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GRAMALOTE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LOS PATIOS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LOURDES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PUERTO SANTANDER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RAGONVALIA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SALAZAR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CAYETANO(NOR)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SANTIAGO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BUENAVISTA(QUI)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CORDOBA(QUI)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PIJAO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CEPITA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CHARTA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CHIPATA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PLAYON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ENCISO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FLORIAN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GALAN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GUADALUPE(SAN)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GUAVATA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GUEPSA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JESUS MARIA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JORDAN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PALMAS DEL SOCORRO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68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67662"/>
            <a:ext cx="10876464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Anexo – Detalle Municipios en Riesgo Alto de Trashumancia Electoral (7 de 7)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85562"/>
              </p:ext>
            </p:extLst>
          </p:nvPr>
        </p:nvGraphicFramePr>
        <p:xfrm>
          <a:off x="3361275" y="695069"/>
          <a:ext cx="4877849" cy="5290231"/>
        </p:xfrm>
        <a:graphic>
          <a:graphicData uri="http://schemas.openxmlformats.org/drawingml/2006/table">
            <a:tbl>
              <a:tblPr/>
              <a:tblGrid>
                <a:gridCol w="1491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9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6788" marR="6788" marT="6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6788" marR="6788" marT="6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6788" marR="6788" marT="6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Nivel Riesgo</a:t>
                      </a:r>
                    </a:p>
                  </a:txBody>
                  <a:tcPr marL="6788" marR="6788" marT="6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PUENTE NACIONAL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SABANA DE TORRES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JOAQUIN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JOSE DE MIRANDA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 BARBARA(SAN)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SURATA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VALLE DE SAN JOSE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VILLANUEVA(SAN)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BUENAVISTA(SUC)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CHALAN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COLOSO (RICAURTE)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LOS PALMITOS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OVEJAS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PEDRO(SUC)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TOLUVIEJO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ALVARADO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AMBALEMA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CARMEN DE APICALA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PIEDRAS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PRADO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SUAREZ(TOL)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ANDALUCIA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ANSERMANUEVO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ARGELIA(VAL)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BOLIVAR(VAL)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DOVIO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CUMBRE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RIOFRIO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VERSALLES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VAUPES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TARAIRA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VICHADA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PUERTO CARREÑO 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788" marR="6788" marT="6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67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8686" y="88135"/>
            <a:ext cx="12104318" cy="6304745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9" y="496643"/>
            <a:ext cx="2855191" cy="3530342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300408" y="5372152"/>
            <a:ext cx="33451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4800" b="1" dirty="0">
                <a:solidFill>
                  <a:srgbClr val="002060"/>
                </a:solidFill>
              </a:rPr>
              <a:t>GRACIAS !!!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04" y="5372152"/>
            <a:ext cx="3857499" cy="10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6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51" r="7817" b="207"/>
          <a:stretch/>
        </p:blipFill>
        <p:spPr>
          <a:xfrm flipH="1">
            <a:off x="5258552" y="3175"/>
            <a:ext cx="6933449" cy="6237968"/>
          </a:xfrm>
          <a:custGeom>
            <a:avLst/>
            <a:gdLst>
              <a:gd name="connsiteX0" fmla="*/ 3569978 w 6933449"/>
              <a:gd name="connsiteY0" fmla="*/ 0 h 6237968"/>
              <a:gd name="connsiteX1" fmla="*/ 0 w 6933449"/>
              <a:gd name="connsiteY1" fmla="*/ 0 h 6237968"/>
              <a:gd name="connsiteX2" fmla="*/ 0 w 6933449"/>
              <a:gd name="connsiteY2" fmla="*/ 6237968 h 6237968"/>
              <a:gd name="connsiteX3" fmla="*/ 6933449 w 6933449"/>
              <a:gd name="connsiteY3" fmla="*/ 6237968 h 6237968"/>
              <a:gd name="connsiteX4" fmla="*/ 2133916 w 6933449"/>
              <a:gd name="connsiteY4" fmla="*/ 1437249 h 62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449" h="6237968">
                <a:moveTo>
                  <a:pt x="3569978" y="0"/>
                </a:moveTo>
                <a:lnTo>
                  <a:pt x="0" y="0"/>
                </a:lnTo>
                <a:lnTo>
                  <a:pt x="0" y="6237968"/>
                </a:lnTo>
                <a:lnTo>
                  <a:pt x="6933449" y="6237968"/>
                </a:lnTo>
                <a:lnTo>
                  <a:pt x="2133916" y="1437249"/>
                </a:ln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 9"/>
          <p:cNvSpPr>
            <a:spLocks/>
          </p:cNvSpPr>
          <p:nvPr/>
        </p:nvSpPr>
        <p:spPr bwMode="auto">
          <a:xfrm>
            <a:off x="5258338" y="3175"/>
            <a:ext cx="6933449" cy="6237968"/>
          </a:xfrm>
          <a:custGeom>
            <a:avLst/>
            <a:gdLst>
              <a:gd name="T0" fmla="*/ 2834 w 5842"/>
              <a:gd name="T1" fmla="*/ 0 h 5256"/>
              <a:gd name="T2" fmla="*/ 4044 w 5842"/>
              <a:gd name="T3" fmla="*/ 1211 h 5256"/>
              <a:gd name="T4" fmla="*/ 0 w 5842"/>
              <a:gd name="T5" fmla="*/ 5256 h 5256"/>
              <a:gd name="T6" fmla="*/ 5842 w 5842"/>
              <a:gd name="T7" fmla="*/ 5256 h 5256"/>
              <a:gd name="T8" fmla="*/ 5842 w 5842"/>
              <a:gd name="T9" fmla="*/ 0 h 5256"/>
              <a:gd name="T10" fmla="*/ 2834 w 5842"/>
              <a:gd name="T11" fmla="*/ 0 h 5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42" h="5256">
                <a:moveTo>
                  <a:pt x="2834" y="0"/>
                </a:moveTo>
                <a:lnTo>
                  <a:pt x="4044" y="1211"/>
                </a:lnTo>
                <a:lnTo>
                  <a:pt x="0" y="5256"/>
                </a:lnTo>
                <a:lnTo>
                  <a:pt x="5842" y="5256"/>
                </a:lnTo>
                <a:lnTo>
                  <a:pt x="5842" y="0"/>
                </a:lnTo>
                <a:lnTo>
                  <a:pt x="2834" y="0"/>
                </a:lnTo>
                <a:close/>
              </a:path>
            </a:pathLst>
          </a:custGeom>
          <a:gradFill flip="none" rotWithShape="1">
            <a:gsLst>
              <a:gs pos="0">
                <a:srgbClr val="0C344C">
                  <a:alpha val="90000"/>
                </a:srgbClr>
              </a:gs>
              <a:gs pos="100000">
                <a:srgbClr val="0C344C">
                  <a:alpha val="38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25"/>
          <p:cNvSpPr txBox="1"/>
          <p:nvPr/>
        </p:nvSpPr>
        <p:spPr>
          <a:xfrm>
            <a:off x="4950431" y="3780629"/>
            <a:ext cx="2841019" cy="1615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cs typeface="Calibri Light" panose="020F0302020204030204" pitchFamily="34" charset="0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1E9BD1B-5438-4589-99C0-C03AAE4CB513}"/>
              </a:ext>
            </a:extLst>
          </p:cNvPr>
          <p:cNvGrpSpPr/>
          <p:nvPr/>
        </p:nvGrpSpPr>
        <p:grpSpPr>
          <a:xfrm>
            <a:off x="894205" y="1349219"/>
            <a:ext cx="2534019" cy="3030276"/>
            <a:chOff x="1467214" y="1838156"/>
            <a:chExt cx="3252158" cy="3484556"/>
          </a:xfrm>
        </p:grpSpPr>
        <p:pic>
          <p:nvPicPr>
            <p:cNvPr id="29" name="Gráfico 34" descr="Pantalla de proyección">
              <a:extLst>
                <a:ext uri="{FF2B5EF4-FFF2-40B4-BE49-F238E27FC236}">
                  <a16:creationId xmlns:a16="http://schemas.microsoft.com/office/drawing/2014/main" id="{17B9ABFF-4EE4-422C-935B-AB8DDD0A0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0704" y="1838156"/>
              <a:ext cx="2965179" cy="2940316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EAF0F25-49DB-4D55-AC33-190041FDCE75}"/>
                </a:ext>
              </a:extLst>
            </p:cNvPr>
            <p:cNvSpPr txBox="1"/>
            <p:nvPr/>
          </p:nvSpPr>
          <p:spPr>
            <a:xfrm>
              <a:off x="1467214" y="4154787"/>
              <a:ext cx="3252158" cy="1167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8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Agenda</a:t>
              </a:r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endParaRPr lang="es-CO" sz="60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1" name="Rectángulo redondeado 4">
            <a:extLst>
              <a:ext uri="{FF2B5EF4-FFF2-40B4-BE49-F238E27FC236}">
                <a16:creationId xmlns:a16="http://schemas.microsoft.com/office/drawing/2014/main" id="{B282CB0F-D455-40F7-8063-FE8A831FCC0D}"/>
              </a:ext>
            </a:extLst>
          </p:cNvPr>
          <p:cNvSpPr/>
          <p:nvPr/>
        </p:nvSpPr>
        <p:spPr>
          <a:xfrm>
            <a:off x="3998070" y="2225450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1</a:t>
            </a:r>
            <a:endParaRPr lang="en-US" sz="2800" dirty="0"/>
          </a:p>
        </p:txBody>
      </p:sp>
      <p:sp>
        <p:nvSpPr>
          <p:cNvPr id="32" name="Rectángulo redondeado 4">
            <a:extLst>
              <a:ext uri="{FF2B5EF4-FFF2-40B4-BE49-F238E27FC236}">
                <a16:creationId xmlns:a16="http://schemas.microsoft.com/office/drawing/2014/main" id="{FE7D658D-1C2E-42C6-81D1-05FBEE0AB198}"/>
              </a:ext>
            </a:extLst>
          </p:cNvPr>
          <p:cNvSpPr/>
          <p:nvPr/>
        </p:nvSpPr>
        <p:spPr>
          <a:xfrm>
            <a:off x="3998070" y="2729567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2</a:t>
            </a:r>
            <a:endParaRPr lang="en-US" sz="2800" dirty="0"/>
          </a:p>
        </p:txBody>
      </p:sp>
      <p:sp>
        <p:nvSpPr>
          <p:cNvPr id="33" name="Rectángulo redondeado 4">
            <a:extLst>
              <a:ext uri="{FF2B5EF4-FFF2-40B4-BE49-F238E27FC236}">
                <a16:creationId xmlns:a16="http://schemas.microsoft.com/office/drawing/2014/main" id="{AB8897FB-1414-4D01-9E93-901C584E7C1C}"/>
              </a:ext>
            </a:extLst>
          </p:cNvPr>
          <p:cNvSpPr/>
          <p:nvPr/>
        </p:nvSpPr>
        <p:spPr>
          <a:xfrm>
            <a:off x="3998070" y="3233684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3</a:t>
            </a:r>
            <a:endParaRPr lang="en-US" sz="28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F0DA409-8999-4F61-A9DC-2FB3E2913EC9}"/>
              </a:ext>
            </a:extLst>
          </p:cNvPr>
          <p:cNvSpPr txBox="1"/>
          <p:nvPr/>
        </p:nvSpPr>
        <p:spPr>
          <a:xfrm>
            <a:off x="4555597" y="2227764"/>
            <a:ext cx="533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Metodología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45833E1-F576-48F0-97DE-98D5B95A69C7}"/>
              </a:ext>
            </a:extLst>
          </p:cNvPr>
          <p:cNvSpPr txBox="1"/>
          <p:nvPr/>
        </p:nvSpPr>
        <p:spPr>
          <a:xfrm>
            <a:off x="4574647" y="2727937"/>
            <a:ext cx="533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Resultados Generales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881E117-CCFB-4F1B-A9E9-E1537F26B27F}"/>
              </a:ext>
            </a:extLst>
          </p:cNvPr>
          <p:cNvSpPr txBox="1"/>
          <p:nvPr/>
        </p:nvSpPr>
        <p:spPr>
          <a:xfrm>
            <a:off x="4574647" y="3208388"/>
            <a:ext cx="533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Mapa</a:t>
            </a:r>
          </a:p>
        </p:txBody>
      </p:sp>
    </p:spTree>
    <p:extLst>
      <p:ext uri="{BB962C8B-B14F-4D97-AF65-F5344CB8AC3E}">
        <p14:creationId xmlns:p14="http://schemas.microsoft.com/office/powerpoint/2010/main" val="108709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1</a:t>
            </a:r>
            <a:endParaRPr lang="en-US" sz="2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88964"/>
            <a:ext cx="7302013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Metodología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662E61A-1CCB-4889-ABA7-8DAF3756F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72985"/>
              </p:ext>
            </p:extLst>
          </p:nvPr>
        </p:nvGraphicFramePr>
        <p:xfrm>
          <a:off x="-527391" y="1278226"/>
          <a:ext cx="8095254" cy="438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D0432F02-FDA9-4007-95F5-4ABA49CC1184}"/>
              </a:ext>
            </a:extLst>
          </p:cNvPr>
          <p:cNvSpPr txBox="1"/>
          <p:nvPr/>
        </p:nvSpPr>
        <p:spPr>
          <a:xfrm>
            <a:off x="6917191" y="1278226"/>
            <a:ext cx="504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1. Cédulas Registradas Vs. SISBEN, BDUA y ANSPE:</a:t>
            </a:r>
            <a:r>
              <a:rPr lang="es-CO" sz="2000" dirty="0"/>
              <a:t> Se buscó determinar el lugar de residencia, cruzándola en tres bases de datos diferentes.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9ECBF0-9B32-4190-AFA6-E4F85B6C6F64}"/>
              </a:ext>
            </a:extLst>
          </p:cNvPr>
          <p:cNvSpPr txBox="1"/>
          <p:nvPr/>
        </p:nvSpPr>
        <p:spPr>
          <a:xfrm>
            <a:off x="6917191" y="2884081"/>
            <a:ext cx="504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2. Censo Electoral Vs. Proyección Poblacional:</a:t>
            </a:r>
            <a:r>
              <a:rPr lang="es-CO" sz="2000" dirty="0"/>
              <a:t> Se buscó comparar el censo electoral por entidad territorial contra la población total proyectada a 2018 por el DANE.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9ECBF0-9B32-4190-AFA6-E4F85B6C6F64}"/>
              </a:ext>
            </a:extLst>
          </p:cNvPr>
          <p:cNvSpPr txBox="1"/>
          <p:nvPr/>
        </p:nvSpPr>
        <p:spPr>
          <a:xfrm>
            <a:off x="6917191" y="4507201"/>
            <a:ext cx="504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3. Censo Electoral Vs. Proyección Poblacional:</a:t>
            </a:r>
            <a:r>
              <a:rPr lang="es-CO" sz="2000" dirty="0"/>
              <a:t> Se buscó comparar el censo electoral por entidad territorial contra la población mayor de 18 años proyectada por el DANE.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37742" y="755006"/>
            <a:ext cx="115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C00000"/>
                </a:solidFill>
              </a:rPr>
              <a:t>31,7%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99392" y="3983981"/>
            <a:ext cx="115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C00000"/>
                </a:solidFill>
              </a:rPr>
              <a:t>34,1%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04642" y="3983981"/>
            <a:ext cx="115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C00000"/>
                </a:solidFill>
              </a:rPr>
              <a:t>34,1%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7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en-US" sz="2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97366"/>
            <a:ext cx="7302013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Resultados Generales (1 de 5)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579385"/>
              </p:ext>
            </p:extLst>
          </p:nvPr>
        </p:nvGraphicFramePr>
        <p:xfrm>
          <a:off x="285004" y="1183480"/>
          <a:ext cx="7656270" cy="470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8BE0CF31-70FC-4AFF-9556-2013914A48A2}"/>
              </a:ext>
            </a:extLst>
          </p:cNvPr>
          <p:cNvSpPr txBox="1"/>
          <p:nvPr/>
        </p:nvSpPr>
        <p:spPr>
          <a:xfrm>
            <a:off x="8410575" y="2097600"/>
            <a:ext cx="35623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En 262 municipios se evidencia un alto riesgo de trashumancia electoral, cerca del 24% de los municipios del país.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en-US" sz="2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97366"/>
            <a:ext cx="7302013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Resultados Generales (1 de 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E0CF31-70FC-4AFF-9556-2013914A48A2}"/>
              </a:ext>
            </a:extLst>
          </p:cNvPr>
          <p:cNvSpPr txBox="1"/>
          <p:nvPr/>
        </p:nvSpPr>
        <p:spPr>
          <a:xfrm>
            <a:off x="6325258" y="1431439"/>
            <a:ext cx="575244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accent1">
                    <a:lumMod val="50000"/>
                  </a:schemeClr>
                </a:solidFill>
              </a:rPr>
              <a:t>En 15 municipios se han inscrito cerca de 750 mil cédulas de las cuales el 14%, poco menos de 105 mil cédulas, son potenciales trashumantes. </a:t>
            </a:r>
          </a:p>
          <a:p>
            <a:endParaRPr lang="es-CO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sz="3200" dirty="0">
                <a:solidFill>
                  <a:schemeClr val="accent1">
                    <a:lumMod val="50000"/>
                  </a:schemeClr>
                </a:solidFill>
              </a:rPr>
              <a:t>Encabezan la lista las ciudades de Barranquilla, Soledad, Soacha y Cúcuta.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F5DD13-6011-42A1-A79A-9DD820485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38283"/>
              </p:ext>
            </p:extLst>
          </p:nvPr>
        </p:nvGraphicFramePr>
        <p:xfrm>
          <a:off x="421915" y="1159613"/>
          <a:ext cx="4780959" cy="4995974"/>
        </p:xfrm>
        <a:graphic>
          <a:graphicData uri="http://schemas.openxmlformats.org/drawingml/2006/table">
            <a:tbl>
              <a:tblPr/>
              <a:tblGrid>
                <a:gridCol w="972139">
                  <a:extLst>
                    <a:ext uri="{9D8B030D-6E8A-4147-A177-3AD203B41FA5}">
                      <a16:colId xmlns:a16="http://schemas.microsoft.com/office/drawing/2014/main" val="890636978"/>
                    </a:ext>
                  </a:extLst>
                </a:gridCol>
                <a:gridCol w="1142001">
                  <a:extLst>
                    <a:ext uri="{9D8B030D-6E8A-4147-A177-3AD203B41FA5}">
                      <a16:colId xmlns:a16="http://schemas.microsoft.com/office/drawing/2014/main" val="203895795"/>
                    </a:ext>
                  </a:extLst>
                </a:gridCol>
                <a:gridCol w="852120">
                  <a:extLst>
                    <a:ext uri="{9D8B030D-6E8A-4147-A177-3AD203B41FA5}">
                      <a16:colId xmlns:a16="http://schemas.microsoft.com/office/drawing/2014/main" val="205219189"/>
                    </a:ext>
                  </a:extLst>
                </a:gridCol>
                <a:gridCol w="1241023">
                  <a:extLst>
                    <a:ext uri="{9D8B030D-6E8A-4147-A177-3AD203B41FA5}">
                      <a16:colId xmlns:a16="http://schemas.microsoft.com/office/drawing/2014/main" val="2815080354"/>
                    </a:ext>
                  </a:extLst>
                </a:gridCol>
                <a:gridCol w="573676">
                  <a:extLst>
                    <a:ext uri="{9D8B030D-6E8A-4147-A177-3AD203B41FA5}">
                      <a16:colId xmlns:a16="http://schemas.microsoft.com/office/drawing/2014/main" val="1567314644"/>
                    </a:ext>
                  </a:extLst>
                </a:gridCol>
              </a:tblGrid>
              <a:tr h="3124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</a:rPr>
                        <a:t>Departamento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</a:rPr>
                        <a:t>Municipio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</a:rPr>
                        <a:t>Total Cédulas Inscritas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</a:rPr>
                        <a:t>Potenciales trashumantes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</a:rPr>
                        <a:t>Porcentaje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62565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118.164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16.714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13019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SOLEDAD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47.896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12.606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4978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SOACHA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30.801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10.912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530558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SANTANDER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CUCUTA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146.145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9.306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45072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FLORIDABLANCA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25.065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7.519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290201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PALMIRA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50.716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6.510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20960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108.648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6.309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120732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35.504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5.716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55111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ITAGUI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15.451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5.280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692806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PEREIRA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28.712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5.178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92902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BELLO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17.376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5.071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750404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GIRON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16.106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4.869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30603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VILLAVICENCIO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30.124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3.275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9013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MONTERIA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40.319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2.724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436177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MARTA(MAG)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35.312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2.588 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38" marR="7438" marT="74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97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58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48790"/>
              </p:ext>
            </p:extLst>
          </p:nvPr>
        </p:nvGraphicFramePr>
        <p:xfrm>
          <a:off x="1516629" y="1483452"/>
          <a:ext cx="8530742" cy="4493764"/>
        </p:xfrm>
        <a:graphic>
          <a:graphicData uri="http://schemas.openxmlformats.org/drawingml/2006/table">
            <a:tbl>
              <a:tblPr/>
              <a:tblGrid>
                <a:gridCol w="271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9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 Cédulas Inscritas 2019/2015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ANTIOQUIA</a:t>
                      </a:r>
                    </a:p>
                  </a:txBody>
                  <a:tcPr marL="8898" marR="8898" marT="8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URRAO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122,98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ATLANTICO</a:t>
                      </a:r>
                    </a:p>
                  </a:txBody>
                  <a:tcPr marL="8898" marR="8898" marT="8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PALMAR DE VARELA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153,62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BOLIVAR</a:t>
                      </a:r>
                    </a:p>
                  </a:txBody>
                  <a:tcPr marL="8898" marR="8898" marT="8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SOPLAVIENTO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119,67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4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BOYACA</a:t>
                      </a:r>
                    </a:p>
                  </a:txBody>
                  <a:tcPr marL="8898" marR="8898" marT="8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BRICEÑO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130,08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CHIVATA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117,1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LABRANZAGRANDE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147,11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MONGUA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133,92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TURMEQUE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132,02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CASANARE</a:t>
                      </a:r>
                    </a:p>
                  </a:txBody>
                  <a:tcPr marL="8898" marR="8898" marT="8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SALINA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325,64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CESAR</a:t>
                      </a:r>
                    </a:p>
                  </a:txBody>
                  <a:tcPr marL="8898" marR="8898" marT="8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COPEY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154,29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CHOCO</a:t>
                      </a:r>
                    </a:p>
                  </a:txBody>
                  <a:tcPr marL="8898" marR="8898" marT="8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NUQUI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126,71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3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CUNDINAMARCA</a:t>
                      </a:r>
                    </a:p>
                  </a:txBody>
                  <a:tcPr marL="8898" marR="8898" marT="8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GUATAQUI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113,52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CALERA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PACHO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187,89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177,17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GUAINIA</a:t>
                      </a:r>
                    </a:p>
                  </a:txBody>
                  <a:tcPr marL="8898" marR="8898" marT="8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INIRIDA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8898" marR="8898" marT="8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GAITAN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115,22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 DE SANTANDER</a:t>
                      </a:r>
                    </a:p>
                  </a:txBody>
                  <a:tcPr marL="8898" marR="8898" marT="8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CUCUTA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115,64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RAGONVALIA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158,72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4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SANTANDER</a:t>
                      </a:r>
                    </a:p>
                  </a:txBody>
                  <a:tcPr marL="8898" marR="8898" marT="8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CERRITO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129,51</a:t>
                      </a:r>
                    </a:p>
                  </a:txBody>
                  <a:tcPr marL="8898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en-US" sz="2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97366"/>
            <a:ext cx="7302013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Resultados Generales (1 de 5)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82161" y="842502"/>
            <a:ext cx="973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MUNICIPIOS CON INSCRIPCIONES ATÍPICAS 2019 Vs 2015</a:t>
            </a:r>
          </a:p>
        </p:txBody>
      </p:sp>
    </p:spTree>
    <p:extLst>
      <p:ext uri="{BB962C8B-B14F-4D97-AF65-F5344CB8AC3E}">
        <p14:creationId xmlns:p14="http://schemas.microsoft.com/office/powerpoint/2010/main" val="397492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en-US" sz="2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97366"/>
            <a:ext cx="7302013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Resultados Generales (2 de 5)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E0CF31-70FC-4AFF-9556-2013914A48A2}"/>
              </a:ext>
            </a:extLst>
          </p:cNvPr>
          <p:cNvSpPr txBox="1"/>
          <p:nvPr/>
        </p:nvSpPr>
        <p:spPr>
          <a:xfrm>
            <a:off x="5829957" y="2277703"/>
            <a:ext cx="590484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Boyacá, Atlántico, Cundinamarca, Antioquia y Santander son los departamentos con mayor número de municipios en riesgo de trashumancia electoral.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8AA084-3408-4048-8DCF-622CE44F520F}"/>
              </a:ext>
            </a:extLst>
          </p:cNvPr>
          <p:cNvSpPr txBox="1"/>
          <p:nvPr/>
        </p:nvSpPr>
        <p:spPr>
          <a:xfrm>
            <a:off x="4873515" y="1701601"/>
            <a:ext cx="599435" cy="321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9900" dirty="0">
                <a:solidFill>
                  <a:srgbClr val="C00000"/>
                </a:solidFill>
              </a:rPr>
              <a:t>!</a:t>
            </a:r>
            <a:endParaRPr lang="es-CO" sz="2400" dirty="0">
              <a:solidFill>
                <a:srgbClr val="C00000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76799"/>
              </p:ext>
            </p:extLst>
          </p:nvPr>
        </p:nvGraphicFramePr>
        <p:xfrm>
          <a:off x="421914" y="940149"/>
          <a:ext cx="4283436" cy="4921878"/>
        </p:xfrm>
        <a:graphic>
          <a:graphicData uri="http://schemas.openxmlformats.org/drawingml/2006/table">
            <a:tbl>
              <a:tblPr/>
              <a:tblGrid>
                <a:gridCol w="152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9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4182" marR="4182" marT="4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No. Municipios</a:t>
                      </a:r>
                    </a:p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en riesgo Alto</a:t>
                      </a:r>
                    </a:p>
                  </a:txBody>
                  <a:tcPr marL="4182" marR="4182" marT="4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Municipios </a:t>
                      </a:r>
                    </a:p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en Riesgo Ato</a:t>
                      </a:r>
                    </a:p>
                  </a:txBody>
                  <a:tcPr marL="4182" marR="4182" marT="4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56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10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40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VAUPES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1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13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8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2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35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7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7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8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3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VICHADA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1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7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21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6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8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2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6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GUAINIA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1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8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5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2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1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2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1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1 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4182" marR="4182" marT="4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4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4182" marR="4182" marT="4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262</a:t>
                      </a:r>
                    </a:p>
                  </a:txBody>
                  <a:tcPr marL="4182" marR="4182" marT="4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23,8%</a:t>
                      </a:r>
                    </a:p>
                  </a:txBody>
                  <a:tcPr marL="4182" marR="4182" marT="4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en-US" sz="2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97366"/>
            <a:ext cx="7302013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Resultados Generales (3 de 5)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03038"/>
              </p:ext>
            </p:extLst>
          </p:nvPr>
        </p:nvGraphicFramePr>
        <p:xfrm>
          <a:off x="718920" y="724773"/>
          <a:ext cx="5396129" cy="5429297"/>
        </p:xfrm>
        <a:graphic>
          <a:graphicData uri="http://schemas.openxmlformats.org/drawingml/2006/table">
            <a:tbl>
              <a:tblPr/>
              <a:tblGrid>
                <a:gridCol w="156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0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7007" marR="7007" marT="7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7007" marR="7007" marT="7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IRT</a:t>
                      </a:r>
                    </a:p>
                  </a:txBody>
                  <a:tcPr marL="7007" marR="7007" marT="7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VAUPES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TARAIRA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0,85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CAYETANO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0,73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RESTREPO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0,69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COLOMBIA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0,67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GAITAN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0,67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ALMEIDA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0,66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GUAVATA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0,66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GUATAPE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0,66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CARMEN DEL DARIEN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0,65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JAGUA DEL PILAR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0,65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CONCEPCION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0,65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ALEJANDRIA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0,64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COLOSO (RICAURTE)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0,63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PEDRAZA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0,63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SATIVASUR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0,63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SOFIA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0,63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GACHANTIVA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0,62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BITUIMA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0,62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DE LA CRUZ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0,62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BECERRIL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0,61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0,60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PAIME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0,60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JESUS MARIA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0,59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0,59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NARIÑO(CUND)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0,59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0,58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GUAYABAL DE SIQUIMA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0,58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0,58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CRAVO NORTE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0,58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SANTANDER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0,58 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BE0CF31-70FC-4AFF-9556-2013914A48A2}"/>
              </a:ext>
            </a:extLst>
          </p:cNvPr>
          <p:cNvSpPr txBox="1"/>
          <p:nvPr/>
        </p:nvSpPr>
        <p:spPr>
          <a:xfrm>
            <a:off x="6525283" y="1669706"/>
            <a:ext cx="5552417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2800" dirty="0" err="1"/>
              <a:t>Taraira</a:t>
            </a:r>
            <a:r>
              <a:rPr lang="es-CO" sz="2800" dirty="0"/>
              <a:t> (Vaupés), San Cayetano (N. Santander) , Restrepo (Meta), Puerto Colombia (Atlántico) y Puerto Gaitán (Meta) son los municipios con mayor riesgo de trashumancia electoral.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4">
            <a:extLst>
              <a:ext uri="{FF2B5EF4-FFF2-40B4-BE49-F238E27FC236}">
                <a16:creationId xmlns:a16="http://schemas.microsoft.com/office/drawing/2014/main" id="{5A5E762D-8E66-4890-9AA8-BBE6F8AC23BB}"/>
              </a:ext>
            </a:extLst>
          </p:cNvPr>
          <p:cNvSpPr/>
          <p:nvPr/>
        </p:nvSpPr>
        <p:spPr>
          <a:xfrm>
            <a:off x="204570" y="197366"/>
            <a:ext cx="434691" cy="468000"/>
          </a:xfrm>
          <a:prstGeom prst="roundRect">
            <a:avLst/>
          </a:prstGeom>
          <a:solidFill>
            <a:srgbClr val="CD34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en-US" sz="2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1E642E0-68A0-4C47-80D1-2FD893BD7DB1}"/>
              </a:ext>
            </a:extLst>
          </p:cNvPr>
          <p:cNvSpPr txBox="1">
            <a:spLocks/>
          </p:cNvSpPr>
          <p:nvPr/>
        </p:nvSpPr>
        <p:spPr>
          <a:xfrm>
            <a:off x="639261" y="197366"/>
            <a:ext cx="7302013" cy="527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Resultados Generales (4 de 5)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E0CF31-70FC-4AFF-9556-2013914A48A2}"/>
              </a:ext>
            </a:extLst>
          </p:cNvPr>
          <p:cNvSpPr txBox="1"/>
          <p:nvPr/>
        </p:nvSpPr>
        <p:spPr>
          <a:xfrm>
            <a:off x="639261" y="3147605"/>
            <a:ext cx="63799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tx1"/>
                </a:solidFill>
              </a:rPr>
              <a:t>Providencia se encuentra en un riesgo medio de trashumancia electoral, sin embargo, llama la atención que 141 cédulas (48%) son potenciales trashumantes.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481" b="69430"/>
          <a:stretch/>
        </p:blipFill>
        <p:spPr>
          <a:xfrm>
            <a:off x="7860397" y="2142312"/>
            <a:ext cx="3715085" cy="2696387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55436"/>
              </p:ext>
            </p:extLst>
          </p:nvPr>
        </p:nvGraphicFramePr>
        <p:xfrm>
          <a:off x="639261" y="1344956"/>
          <a:ext cx="6379912" cy="1331568"/>
        </p:xfrm>
        <a:graphic>
          <a:graphicData uri="http://schemas.openxmlformats.org/drawingml/2006/table">
            <a:tbl>
              <a:tblPr/>
              <a:tblGrid>
                <a:gridCol w="137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8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Cédulas Inscritas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Potenciales</a:t>
                      </a:r>
                    </a:p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trashumantes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Porcentaje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5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SAN ANDRÉS Y PROVIDENCIA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PROVIDENCIA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85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SAN ANDRÉS Y PROVIDENCIA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SAN ANDRÉS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50" y="6275554"/>
            <a:ext cx="3105150" cy="6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3016</Words>
  <Application>Microsoft Office PowerPoint</Application>
  <PresentationFormat>Panorámica</PresentationFormat>
  <Paragraphs>1583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Arial Narrow</vt:lpstr>
      <vt:lpstr>Arial Rounded MT Bold</vt:lpstr>
      <vt:lpstr>Calibri</vt:lpstr>
      <vt:lpstr>Franklin Gothic Medium</vt:lpstr>
      <vt:lpstr>Franklin Gothic Medium Cond</vt:lpstr>
      <vt:lpstr>Times New Roman</vt:lpstr>
      <vt:lpstr>Office Theme</vt:lpstr>
      <vt:lpstr>RIESGO DE TRASHUMANCIA ELECTORAL  Elecciones regionales de octubre de 2019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 DE TRASHUMANCIA ELECTORAL  Elecciones regionales de octubre de 2019  </dc:title>
  <dc:creator>Ana Maria Bedoya Jimenez</dc:creator>
  <cp:lastModifiedBy>Ana Maria Bedoya Jimenez</cp:lastModifiedBy>
  <cp:revision>1</cp:revision>
  <dcterms:modified xsi:type="dcterms:W3CDTF">2019-08-22T21:37:21Z</dcterms:modified>
</cp:coreProperties>
</file>